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1838" r:id="rId9"/>
    <p:sldId id="2041" r:id="rId10"/>
    <p:sldId id="2024" r:id="rId11"/>
    <p:sldId id="2047" r:id="rId12"/>
    <p:sldId id="583" r:id="rId13"/>
    <p:sldId id="584" r:id="rId14"/>
    <p:sldId id="585" r:id="rId15"/>
    <p:sldId id="588" r:id="rId16"/>
    <p:sldId id="589" r:id="rId17"/>
    <p:sldId id="2048" r:id="rId18"/>
    <p:sldId id="590" r:id="rId19"/>
    <p:sldId id="2049" r:id="rId20"/>
    <p:sldId id="2052" r:id="rId21"/>
    <p:sldId id="591" r:id="rId22"/>
    <p:sldId id="595" r:id="rId23"/>
    <p:sldId id="2053" r:id="rId24"/>
    <p:sldId id="596" r:id="rId25"/>
    <p:sldId id="593" r:id="rId26"/>
    <p:sldId id="594" r:id="rId27"/>
    <p:sldId id="597" r:id="rId28"/>
    <p:sldId id="2050" r:id="rId29"/>
    <p:sldId id="2054" r:id="rId30"/>
    <p:sldId id="598" r:id="rId31"/>
    <p:sldId id="2051" r:id="rId32"/>
    <p:sldId id="599" r:id="rId33"/>
    <p:sldId id="600" r:id="rId34"/>
    <p:sldId id="601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D1D1A"/>
    <a:srgbClr val="221815"/>
    <a:srgbClr val="E9002F"/>
    <a:srgbClr val="F2F2F2"/>
    <a:srgbClr val="66BA36"/>
    <a:srgbClr val="3DBDCD"/>
    <a:srgbClr val="595757"/>
    <a:srgbClr val="B5B5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  <p:sldLayoutId id="2147483968" r:id="rId7"/>
    <p:sldLayoutId id="2147483969" r:id="rId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CA390A-81DE-684D-A5F6-A0D612A3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6763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4889" y="5346828"/>
            <a:ext cx="1944216" cy="643926"/>
          </a:xfrm>
        </p:spPr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60" y="537955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934432" y="1633249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寒武纪 </a:t>
            </a:r>
            <a:r>
              <a:rPr lang="ja-JP" altLang="en-US" sz="9600" b="1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の</a:t>
            </a:r>
            <a:endParaRPr lang="en-US" altLang="zh-CN" sz="9600" b="1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marL="444500" indent="-444500"/>
            <a:r>
              <a:rPr lang="en-US" altLang="zh-CN" sz="9600" b="1" dirty="0">
                <a:solidFill>
                  <a:schemeClr val="tx2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9600" b="1" dirty="0">
                <a:solidFill>
                  <a:schemeClr val="tx2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9600" b="1" dirty="0">
              <a:solidFill>
                <a:schemeClr val="tx2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5F84D4-E733-2E43-9B9A-265EB758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产品形态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1D642B-8B4D-F543-A709-F8407F06E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3562" y="1153883"/>
            <a:ext cx="8143618" cy="49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MLU03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197238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94" y="1284514"/>
            <a:ext cx="4133420" cy="4974775"/>
          </a:xfrm>
        </p:spPr>
        <p:txBody>
          <a:bodyPr anchor="ctr"/>
          <a:lstStyle/>
          <a:p>
            <a:r>
              <a:rPr lang="en-US" altLang="zh-CN" dirty="0"/>
              <a:t>IPU</a:t>
            </a:r>
            <a:r>
              <a:rPr lang="zh-CN" altLang="en-US" dirty="0"/>
              <a:t>：</a:t>
            </a:r>
            <a:r>
              <a:rPr lang="en-US" altLang="zh-CN" dirty="0"/>
              <a:t>Intelligence</a:t>
            </a:r>
            <a:r>
              <a:rPr lang="zh-CN" altLang="en-US" dirty="0"/>
              <a:t>，作为 </a:t>
            </a:r>
            <a:r>
              <a:rPr lang="en-US" altLang="zh-CN" dirty="0"/>
              <a:t>MLU</a:t>
            </a:r>
            <a:r>
              <a:rPr lang="zh-CN" altLang="en-US" dirty="0"/>
              <a:t> 核心模块，负责 </a:t>
            </a:r>
            <a:r>
              <a:rPr lang="en-US" altLang="zh-CN" dirty="0"/>
              <a:t>AI</a:t>
            </a:r>
            <a:r>
              <a:rPr lang="zh-CN" altLang="en-US" dirty="0"/>
              <a:t> 应用的计算、访存和控制指令执行。</a:t>
            </a:r>
            <a:endParaRPr lang="en-US" altLang="zh-CN" dirty="0"/>
          </a:p>
          <a:p>
            <a:r>
              <a:rPr lang="en-US" altLang="zh-CN" dirty="0"/>
              <a:t>MPU</a:t>
            </a:r>
            <a:r>
              <a:rPr lang="zh-CN" altLang="en-US" dirty="0"/>
              <a:t>：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MLU</a:t>
            </a:r>
            <a:r>
              <a:rPr lang="zh-CN" altLang="en-US" dirty="0"/>
              <a:t>中负责片上</a:t>
            </a:r>
            <a:r>
              <a:rPr lang="en-US" altLang="zh-CN" dirty="0"/>
              <a:t>Shared-RAM</a:t>
            </a:r>
            <a:r>
              <a:rPr lang="zh-CN" altLang="en-US" dirty="0"/>
              <a:t>相关协处理器核心，对数据进行处理。</a:t>
            </a:r>
            <a:endParaRPr lang="en-US" altLang="zh-CN" dirty="0"/>
          </a:p>
          <a:p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NLUv03</a:t>
            </a:r>
            <a:r>
              <a:rPr lang="zh-CN" altLang="en-US" dirty="0"/>
              <a:t>架构，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IPU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MPU</a:t>
            </a:r>
            <a:r>
              <a:rPr lang="zh-CN" altLang="en-US" dirty="0"/>
              <a:t>作为核心构成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Cluster</a:t>
            </a:r>
            <a:r>
              <a:rPr lang="zh-CN" altLang="en-US" dirty="0"/>
              <a:t>。多个</a:t>
            </a:r>
            <a:r>
              <a:rPr lang="en-US" altLang="zh-CN" dirty="0"/>
              <a:t>Cluster</a:t>
            </a:r>
            <a:r>
              <a:rPr lang="zh-CN" altLang="en-US" dirty="0"/>
              <a:t>组合不同产品形态。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A559-5797-B345-8DB4-FA56F6CED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272" y="1524001"/>
            <a:ext cx="704379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MLU03-IPU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核心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10963473" cy="58919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CN" altLang="en-US" dirty="0"/>
              <a:t>执行指令控制 </a:t>
            </a:r>
            <a:r>
              <a:rPr lang="en-US" altLang="zh-CN" dirty="0"/>
              <a:t>&gt;</a:t>
            </a:r>
            <a:r>
              <a:rPr lang="zh-CN" altLang="en-US" dirty="0"/>
              <a:t> 数据搬运 </a:t>
            </a:r>
            <a:r>
              <a:rPr lang="en-US" altLang="zh-CN" dirty="0"/>
              <a:t>&gt;</a:t>
            </a:r>
            <a:r>
              <a:rPr lang="zh-CN" altLang="en-US" dirty="0"/>
              <a:t> 具体 </a:t>
            </a:r>
            <a:r>
              <a:rPr lang="en-US" altLang="zh-CN" dirty="0"/>
              <a:t>AI</a:t>
            </a:r>
            <a:r>
              <a:rPr lang="zh-CN" altLang="en-US" dirty="0"/>
              <a:t> 计算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D18C12-4F50-6347-81F6-6C0DD7973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219" y="2315414"/>
            <a:ext cx="9082323" cy="37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93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Control</a:t>
            </a:r>
            <a:r>
              <a:rPr lang="zh-CN" altLang="en-US" b="1" dirty="0"/>
              <a:t> </a:t>
            </a:r>
            <a:r>
              <a:rPr lang="en-US" altLang="zh-CN" b="1" dirty="0"/>
              <a:t>Unit</a:t>
            </a:r>
            <a:r>
              <a:rPr lang="zh-CN" altLang="en-US" dirty="0"/>
              <a:t>：负责指令读取，译码和发射 </a:t>
            </a:r>
            <a:r>
              <a:rPr lang="en-US" altLang="zh-CN" dirty="0"/>
              <a:t>Dispatch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指令发射：</a:t>
            </a:r>
            <a:r>
              <a:rPr lang="zh-CN" altLang="en-US" dirty="0"/>
              <a:t>自研指令可以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被负责计算和访存的调度器</a:t>
            </a:r>
            <a:r>
              <a:rPr lang="en-US" altLang="zh-CN" dirty="0"/>
              <a:t>Dispatch</a:t>
            </a:r>
            <a:r>
              <a:rPr lang="zh-CN" altLang="en-US" dirty="0"/>
              <a:t>到</a:t>
            </a:r>
            <a:r>
              <a:rPr lang="en-US" altLang="zh-CN" dirty="0"/>
              <a:t>ALU</a:t>
            </a:r>
            <a:r>
              <a:rPr lang="zh-CN" altLang="en-US" dirty="0"/>
              <a:t>、</a:t>
            </a:r>
            <a:r>
              <a:rPr lang="en-US" altLang="zh-CN" dirty="0"/>
              <a:t>VFU</a:t>
            </a:r>
            <a:r>
              <a:rPr lang="zh-CN" altLang="en-US" dirty="0"/>
              <a:t>、</a:t>
            </a:r>
            <a:r>
              <a:rPr lang="en-US" altLang="zh-CN" dirty="0"/>
              <a:t>TFU</a:t>
            </a:r>
            <a:r>
              <a:rPr lang="zh-CN" altLang="en-US" dirty="0"/>
              <a:t>、</a:t>
            </a:r>
            <a:r>
              <a:rPr lang="en-US" altLang="zh-CN" dirty="0"/>
              <a:t>IO-DMA</a:t>
            </a:r>
            <a:r>
              <a:rPr lang="zh-CN" altLang="en-US" dirty="0"/>
              <a:t>、</a:t>
            </a:r>
            <a:r>
              <a:rPr lang="en-US" altLang="zh-CN" dirty="0"/>
              <a:t>Move-DMA</a:t>
            </a:r>
            <a:r>
              <a:rPr lang="zh-CN" altLang="en-US" dirty="0"/>
              <a:t> 四个队列。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201F70-A7A8-E448-8CD3-4C20B4919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2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64358BC2-6F25-9F4A-83CC-51A40F838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IO-DMA</a:t>
            </a:r>
            <a:r>
              <a:rPr lang="zh-CN" altLang="en-US" dirty="0"/>
              <a:t>：实现片外</a:t>
            </a:r>
            <a:r>
              <a:rPr lang="en-US" altLang="zh-CN" dirty="0"/>
              <a:t>DRAM</a:t>
            </a:r>
            <a:r>
              <a:rPr lang="zh-CN" altLang="en-US" dirty="0"/>
              <a:t>与</a:t>
            </a:r>
            <a:r>
              <a:rPr lang="en-US" altLang="zh-CN" dirty="0"/>
              <a:t>W/N-RAM</a:t>
            </a:r>
            <a:r>
              <a:rPr lang="zh-CN" altLang="en-US" dirty="0"/>
              <a:t>数据传输，也可以用于实现</a:t>
            </a:r>
            <a:r>
              <a:rPr lang="en-US" altLang="zh-CN" dirty="0"/>
              <a:t>Register</a:t>
            </a:r>
            <a:r>
              <a:rPr lang="zh-CN" altLang="en-US" dirty="0"/>
              <a:t>与片内</a:t>
            </a:r>
            <a:r>
              <a:rPr lang="en-US" altLang="zh-CN" dirty="0"/>
              <a:t>RAM</a:t>
            </a:r>
            <a:r>
              <a:rPr lang="zh-CN" altLang="en-US" dirty="0"/>
              <a:t>之间的</a:t>
            </a:r>
            <a:r>
              <a:rPr lang="en-US" altLang="zh-CN" dirty="0"/>
              <a:t>Load/Store</a:t>
            </a:r>
            <a:r>
              <a:rPr lang="zh-CN" altLang="en-US" dirty="0"/>
              <a:t>操作以及原子操作。</a:t>
            </a:r>
            <a:endParaRPr lang="en-US" altLang="zh-CN" dirty="0"/>
          </a:p>
          <a:p>
            <a:r>
              <a:rPr lang="en-US" altLang="zh-CN" b="1" dirty="0"/>
              <a:t>Move-DMA</a:t>
            </a:r>
            <a:r>
              <a:rPr lang="zh-CN" altLang="en-US" dirty="0"/>
              <a:t>：</a:t>
            </a:r>
            <a:r>
              <a:rPr lang="en-US" altLang="zh-CN" dirty="0"/>
              <a:t>IPU</a:t>
            </a:r>
            <a:r>
              <a:rPr lang="zh-CN" altLang="en-US" dirty="0"/>
              <a:t>中</a:t>
            </a:r>
            <a:r>
              <a:rPr lang="en-US" altLang="zh-CN" dirty="0"/>
              <a:t>W/N-RAM</a:t>
            </a:r>
            <a:r>
              <a:rPr lang="zh-CN" altLang="en-US" dirty="0"/>
              <a:t>与</a:t>
            </a:r>
            <a:r>
              <a:rPr lang="en-US" altLang="zh-CN" dirty="0"/>
              <a:t>MPU</a:t>
            </a:r>
            <a:r>
              <a:rPr lang="zh-CN" altLang="en-US" dirty="0"/>
              <a:t> </a:t>
            </a:r>
            <a:r>
              <a:rPr lang="en-US" altLang="zh-CN" dirty="0"/>
              <a:t>S-RAM</a:t>
            </a:r>
            <a:r>
              <a:rPr lang="zh-CN" altLang="en-US" dirty="0"/>
              <a:t>间数据传输和类型转换。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577F18-9CDA-3542-A488-0B739BBF9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8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E6F695-6858-0C45-8574-F8B9F4A9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F632A3-4ECE-C34F-B694-DAF1D495E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87851" cy="4994910"/>
          </a:xfrm>
        </p:spPr>
        <p:txBody>
          <a:bodyPr anchor="ctr"/>
          <a:lstStyle/>
          <a:p>
            <a:r>
              <a:rPr lang="en-US" altLang="zh-CN" b="1" dirty="0"/>
              <a:t>I-Cache</a:t>
            </a:r>
            <a:r>
              <a:rPr lang="zh-CN" altLang="en-US" dirty="0"/>
              <a:t>：指令缓存，</a:t>
            </a:r>
            <a:r>
              <a:rPr lang="en-US" altLang="zh-CN" dirty="0"/>
              <a:t>64KB</a:t>
            </a:r>
            <a:r>
              <a:rPr lang="zh-CN" altLang="en-US" dirty="0"/>
              <a:t>，如</a:t>
            </a:r>
            <a:r>
              <a:rPr lang="en-US" altLang="zh-CN" dirty="0"/>
              <a:t>512bit</a:t>
            </a:r>
            <a:r>
              <a:rPr lang="zh-CN" altLang="en-US" dirty="0"/>
              <a:t>指令可以缓存</a:t>
            </a:r>
            <a:r>
              <a:rPr lang="en-US" altLang="zh-CN" dirty="0"/>
              <a:t>1024</a:t>
            </a:r>
            <a:r>
              <a:rPr lang="zh-CN" altLang="en-US" dirty="0"/>
              <a:t>条。</a:t>
            </a:r>
            <a:endParaRPr lang="en-US" altLang="zh-CN" dirty="0"/>
          </a:p>
          <a:p>
            <a:r>
              <a:rPr lang="en-US" altLang="zh-CN" b="1" dirty="0"/>
              <a:t>VA-Cache</a:t>
            </a:r>
            <a:r>
              <a:rPr lang="en-US" altLang="zh-CN" dirty="0"/>
              <a:t>(Vector</a:t>
            </a:r>
            <a:r>
              <a:rPr lang="zh-CN" altLang="en-US" dirty="0"/>
              <a:t> </a:t>
            </a:r>
            <a:r>
              <a:rPr lang="en-US" altLang="zh-CN" dirty="0"/>
              <a:t>Addressing)</a:t>
            </a:r>
            <a:r>
              <a:rPr lang="zh-CN" altLang="en-US" dirty="0"/>
              <a:t>：离散数据访问指令的专用缓存。用于加速离散向量访问效率，减少对总线和存储单元读写次数。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33522FD-95AB-924E-B3F5-32951297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3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存储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4D6B310-28E5-B045-9E05-AF451F226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87851" cy="4994910"/>
          </a:xfrm>
        </p:spPr>
        <p:txBody>
          <a:bodyPr anchor="ctr"/>
          <a:lstStyle/>
          <a:p>
            <a:r>
              <a:rPr lang="en-US" altLang="zh-CN" b="1" dirty="0"/>
              <a:t>Neural-RAM</a:t>
            </a:r>
            <a:r>
              <a:rPr lang="zh-CN" altLang="en-US" dirty="0"/>
              <a:t>：</a:t>
            </a:r>
            <a:r>
              <a:rPr lang="en-US" altLang="zh-CN" dirty="0"/>
              <a:t>768KB</a:t>
            </a:r>
            <a:r>
              <a:rPr lang="zh-CN" altLang="en-US" dirty="0"/>
              <a:t>，需</a:t>
            </a:r>
            <a:r>
              <a:rPr lang="en-US" altLang="zh-CN" dirty="0"/>
              <a:t>16byte</a:t>
            </a:r>
            <a:r>
              <a:rPr lang="zh-CN" altLang="en-US" dirty="0"/>
              <a:t>对齐，存储</a:t>
            </a:r>
            <a:r>
              <a:rPr lang="en-US" altLang="zh-CN" dirty="0"/>
              <a:t>Input</a:t>
            </a:r>
            <a:r>
              <a:rPr lang="zh-CN" altLang="en-US" dirty="0"/>
              <a:t>和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数据。</a:t>
            </a:r>
            <a:endParaRPr lang="en-US" altLang="zh-CN" dirty="0"/>
          </a:p>
          <a:p>
            <a:r>
              <a:rPr lang="en-US" altLang="zh-CN" b="1" dirty="0"/>
              <a:t>Weight-RAM</a:t>
            </a:r>
            <a:r>
              <a:rPr lang="zh-CN" altLang="en-US" dirty="0"/>
              <a:t>：</a:t>
            </a:r>
            <a:r>
              <a:rPr lang="en-US" altLang="zh-CN" dirty="0"/>
              <a:t>1024KB</a:t>
            </a:r>
            <a:r>
              <a:rPr lang="zh-CN" altLang="en-US" dirty="0"/>
              <a:t>，需</a:t>
            </a:r>
            <a:r>
              <a:rPr lang="en-US" altLang="zh-CN" dirty="0"/>
              <a:t>8byte</a:t>
            </a:r>
            <a:r>
              <a:rPr lang="zh-CN" altLang="en-US" dirty="0"/>
              <a:t>对齐，存储权重和优化器数据。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08A044-B5FB-7142-ABB7-25EEB934F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ALU</a:t>
            </a:r>
            <a:r>
              <a:rPr lang="zh-CN" altLang="en-US" dirty="0"/>
              <a:t>：标量 </a:t>
            </a:r>
            <a:r>
              <a:rPr lang="en-US" altLang="zh-CN" dirty="0"/>
              <a:t>Scale</a:t>
            </a:r>
            <a:r>
              <a:rPr lang="zh-CN" altLang="en-US" dirty="0"/>
              <a:t> 数据的算术逻辑运算。</a:t>
            </a:r>
            <a:endParaRPr lang="en-US" altLang="zh-CN" dirty="0"/>
          </a:p>
          <a:p>
            <a:r>
              <a:rPr lang="en-US" altLang="zh-CN" b="1" dirty="0"/>
              <a:t>GPR</a:t>
            </a:r>
            <a:r>
              <a:rPr lang="zh-CN" altLang="en-US" dirty="0"/>
              <a:t>：位宽</a:t>
            </a:r>
            <a:r>
              <a:rPr lang="en-US" altLang="zh-CN" dirty="0"/>
              <a:t>48bit</a:t>
            </a:r>
            <a:r>
              <a:rPr lang="zh-CN" altLang="en-US" dirty="0"/>
              <a:t>，</a:t>
            </a:r>
            <a:r>
              <a:rPr lang="en-US" altLang="zh-CN" dirty="0"/>
              <a:t>IPU</a:t>
            </a:r>
            <a:r>
              <a:rPr lang="zh-CN" altLang="en-US" dirty="0"/>
              <a:t>为</a:t>
            </a:r>
            <a:r>
              <a:rPr lang="en-US" altLang="zh-CN" dirty="0"/>
              <a:t>Load/Store</a:t>
            </a:r>
            <a:r>
              <a:rPr lang="zh-CN" altLang="en-US" dirty="0"/>
              <a:t>架构，除立即数以外所有操作加载到</a:t>
            </a:r>
            <a:r>
              <a:rPr lang="en-US" altLang="zh-CN" dirty="0"/>
              <a:t>GPR</a:t>
            </a:r>
            <a:r>
              <a:rPr lang="zh-CN" altLang="en-US" dirty="0"/>
              <a:t>才能参与算术逻辑运算。</a:t>
            </a:r>
            <a:endParaRPr lang="en-US" altLang="zh-CN" dirty="0"/>
          </a:p>
          <a:p>
            <a:r>
              <a:rPr lang="en-US" altLang="zh-CN" b="1" dirty="0"/>
              <a:t>SREG</a:t>
            </a:r>
            <a:r>
              <a:rPr lang="zh-CN" altLang="en-US" dirty="0"/>
              <a:t>：</a:t>
            </a:r>
            <a:r>
              <a:rPr lang="en-US" altLang="zh-CN" dirty="0"/>
              <a:t>~</a:t>
            </a:r>
            <a:r>
              <a:rPr lang="zh-CN" altLang="en-US" dirty="0"/>
              <a:t>位宽</a:t>
            </a:r>
            <a:r>
              <a:rPr lang="en-US" altLang="zh-CN" dirty="0"/>
              <a:t>32bit</a:t>
            </a:r>
            <a:r>
              <a:rPr lang="zh-CN" altLang="en-US" dirty="0"/>
              <a:t>，用于存储硬件特定属性，如</a:t>
            </a:r>
            <a:r>
              <a:rPr lang="en-US" altLang="zh-CN" dirty="0"/>
              <a:t>Perf</a:t>
            </a:r>
            <a:r>
              <a:rPr lang="zh-CN" altLang="en-US" dirty="0"/>
              <a:t>计数、任务索引等。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B303CF-2940-114B-8737-7A827B97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核心模块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AAE487D-EF96-4347-B6EB-224064003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VFU/TFU</a:t>
            </a:r>
            <a:r>
              <a:rPr lang="zh-CN" altLang="en-US" b="1" dirty="0"/>
              <a:t>：</a:t>
            </a:r>
            <a:r>
              <a:rPr lang="zh-CN" altLang="en-US" dirty="0"/>
              <a:t>实现张量 </a:t>
            </a:r>
            <a:r>
              <a:rPr lang="en-US" altLang="zh-CN" dirty="0"/>
              <a:t>Tensor</a:t>
            </a:r>
            <a:r>
              <a:rPr lang="zh-CN" altLang="en-US" dirty="0"/>
              <a:t> 和向量 </a:t>
            </a:r>
            <a:r>
              <a:rPr lang="en-US" altLang="zh-CN" dirty="0"/>
              <a:t>Vector</a:t>
            </a:r>
            <a:r>
              <a:rPr lang="zh-CN" altLang="en-US" dirty="0"/>
              <a:t> 运算；</a:t>
            </a:r>
            <a:endParaRPr lang="en-US" altLang="zh-CN" dirty="0"/>
          </a:p>
          <a:p>
            <a:r>
              <a:rPr lang="zh-CN" altLang="en-US" b="1" dirty="0"/>
              <a:t>输入输出：</a:t>
            </a:r>
            <a:r>
              <a:rPr lang="en-US" altLang="zh-CN" dirty="0"/>
              <a:t>Vector</a:t>
            </a:r>
            <a:r>
              <a:rPr lang="zh-CN" altLang="en-US" dirty="0"/>
              <a:t> 运算输入输出在</a:t>
            </a:r>
            <a:r>
              <a:rPr lang="en-US" altLang="zh-CN" dirty="0"/>
              <a:t>Neuron-RAM</a:t>
            </a:r>
            <a:r>
              <a:rPr lang="zh-CN" altLang="en-US" dirty="0"/>
              <a:t>；</a:t>
            </a:r>
            <a:r>
              <a:rPr lang="en-US" altLang="zh-CN" dirty="0"/>
              <a:t>Tensor</a:t>
            </a:r>
            <a:r>
              <a:rPr lang="zh-CN" altLang="en-US" dirty="0"/>
              <a:t> 运算输入自</a:t>
            </a:r>
            <a:r>
              <a:rPr lang="en-US" altLang="zh-CN" dirty="0"/>
              <a:t>Neuron-RAM</a:t>
            </a:r>
            <a:r>
              <a:rPr lang="zh-CN" altLang="en-US" dirty="0"/>
              <a:t>和</a:t>
            </a:r>
            <a:r>
              <a:rPr lang="en-US" altLang="zh-CN" dirty="0"/>
              <a:t>Weight-RAM</a:t>
            </a:r>
            <a:r>
              <a:rPr lang="zh-CN" altLang="en-US" dirty="0"/>
              <a:t>，输出根据调度情况到</a:t>
            </a:r>
            <a:r>
              <a:rPr lang="en-US" altLang="zh-CN" dirty="0"/>
              <a:t>Neuron-RAM</a:t>
            </a:r>
            <a:r>
              <a:rPr lang="zh-CN" altLang="en-US" dirty="0"/>
              <a:t>和</a:t>
            </a:r>
            <a:r>
              <a:rPr lang="en-US" altLang="zh-CN" dirty="0"/>
              <a:t>Weight-RAM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811FE-55CE-BF47-8661-A1743C3C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2508068"/>
            <a:ext cx="6851877" cy="28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1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IPU</a:t>
            </a:r>
            <a:r>
              <a:rPr lang="zh-CN" altLang="en-US" dirty="0"/>
              <a:t> 指令流水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DACFE527-F748-AF47-AF71-56A555B78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b="1" dirty="0"/>
              <a:t>指令流水：</a:t>
            </a:r>
            <a:r>
              <a:rPr lang="zh-CN" altLang="en-US" dirty="0"/>
              <a:t>每个</a:t>
            </a:r>
            <a:r>
              <a:rPr lang="en-US" altLang="zh-CN" dirty="0"/>
              <a:t>IPU</a:t>
            </a:r>
            <a:r>
              <a:rPr lang="zh-CN" altLang="en-US" dirty="0"/>
              <a:t>计算核心包括三个指令队列，</a:t>
            </a:r>
            <a:r>
              <a:rPr lang="en-US" altLang="zh-CN" dirty="0"/>
              <a:t>XFU-PIPE</a:t>
            </a:r>
            <a:r>
              <a:rPr lang="zh-CN" altLang="en-US" dirty="0"/>
              <a:t>、</a:t>
            </a:r>
            <a:r>
              <a:rPr lang="en-US" altLang="zh-CN" dirty="0"/>
              <a:t> DMA-PIPE</a:t>
            </a:r>
            <a:r>
              <a:rPr lang="zh-CN" altLang="en-US" dirty="0"/>
              <a:t>、</a:t>
            </a:r>
            <a:r>
              <a:rPr lang="en-US" altLang="zh-CN" dirty="0"/>
              <a:t>ALU-PIPE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/>
              <a:t>XFU-PIPE</a:t>
            </a:r>
            <a:r>
              <a:rPr lang="zh-CN" altLang="en-US" b="1" dirty="0"/>
              <a:t>：</a:t>
            </a:r>
            <a:r>
              <a:rPr lang="zh-CN" altLang="en-US" dirty="0"/>
              <a:t>执行向量和张量单元指令。</a:t>
            </a:r>
            <a:endParaRPr lang="en-US" altLang="zh-CN" dirty="0"/>
          </a:p>
          <a:p>
            <a:r>
              <a:rPr lang="en-US" altLang="zh-CN" b="1" dirty="0"/>
              <a:t>DMA-PIPE</a:t>
            </a:r>
            <a:r>
              <a:rPr lang="zh-CN" altLang="en-US" dirty="0"/>
              <a:t>：支持双流同时进行数据搬运执行。</a:t>
            </a:r>
            <a:endParaRPr lang="en-US" altLang="zh-CN" dirty="0"/>
          </a:p>
          <a:p>
            <a:r>
              <a:rPr lang="en-US" altLang="zh-CN" b="1" dirty="0"/>
              <a:t>ALU-PIPE</a:t>
            </a:r>
            <a:r>
              <a:rPr lang="zh-CN" altLang="en-US" dirty="0"/>
              <a:t>：执行标量数据算术逻辑指令。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EA089-BF36-4E4B-AE2B-383D482A8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971" y="1772376"/>
            <a:ext cx="6638823" cy="42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MLU03-MPU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核心</a:t>
            </a:r>
          </a:p>
        </p:txBody>
      </p:sp>
    </p:spTree>
    <p:extLst>
      <p:ext uri="{BB962C8B-B14F-4D97-AF65-F5344CB8AC3E}">
        <p14:creationId xmlns:p14="http://schemas.microsoft.com/office/powerpoint/2010/main" val="189541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MPU</a:t>
            </a:r>
            <a:r>
              <a:rPr lang="zh-CN" altLang="en-US" dirty="0"/>
              <a:t> 核心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5A928E47-1562-6346-A7C4-80C344659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b="1" dirty="0"/>
              <a:t>主要功能：</a:t>
            </a:r>
            <a:r>
              <a:rPr lang="zh-CN" altLang="en-US" dirty="0"/>
              <a:t>单个 </a:t>
            </a:r>
            <a:r>
              <a:rPr lang="en-US" altLang="zh-CN" dirty="0"/>
              <a:t>Cluster</a:t>
            </a:r>
            <a:r>
              <a:rPr lang="zh-CN" altLang="en-US" dirty="0"/>
              <a:t> 内部 </a:t>
            </a:r>
            <a:r>
              <a:rPr lang="en-US" altLang="zh-CN" dirty="0"/>
              <a:t>Shared-RAM</a:t>
            </a:r>
            <a:r>
              <a:rPr lang="zh-CN" altLang="en-US" dirty="0"/>
              <a:t> 和多个 </a:t>
            </a:r>
            <a:r>
              <a:rPr lang="en-US" altLang="zh-CN" dirty="0"/>
              <a:t>Cluster</a:t>
            </a:r>
            <a:r>
              <a:rPr lang="zh-CN" altLang="en-US" dirty="0"/>
              <a:t> 间 </a:t>
            </a:r>
            <a:r>
              <a:rPr lang="en-US" altLang="zh-CN" dirty="0"/>
              <a:t>Shared-RAM</a:t>
            </a:r>
            <a:r>
              <a:rPr lang="zh-CN" altLang="en-US" dirty="0"/>
              <a:t> 的管理和通信。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89F949-4F99-0B4C-A2D8-80ED332864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380" y="1436914"/>
            <a:ext cx="7138915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MPU</a:t>
            </a:r>
            <a:r>
              <a:rPr lang="zh-CN" altLang="en-US" dirty="0"/>
              <a:t> 核心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43BF8FB-D91E-FA42-B492-F021B3E51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Cluster-DMA</a:t>
            </a:r>
            <a:r>
              <a:rPr lang="zh-CN" altLang="en-US" b="1" dirty="0"/>
              <a:t>：</a:t>
            </a:r>
            <a:r>
              <a:rPr lang="zh-CN" altLang="en-US" dirty="0"/>
              <a:t>负责</a:t>
            </a:r>
            <a:r>
              <a:rPr lang="en-US" altLang="zh-CN" dirty="0"/>
              <a:t>Cluster</a:t>
            </a:r>
            <a:r>
              <a:rPr lang="zh-CN" altLang="en-US" dirty="0"/>
              <a:t>间和</a:t>
            </a:r>
            <a:r>
              <a:rPr lang="en-US" altLang="zh-CN" dirty="0"/>
              <a:t>Shared-RMA</a:t>
            </a:r>
            <a:r>
              <a:rPr lang="zh-CN" altLang="en-US" dirty="0"/>
              <a:t>间数据传输。</a:t>
            </a:r>
            <a:endParaRPr lang="en-US" altLang="zh-CN" dirty="0"/>
          </a:p>
          <a:p>
            <a:r>
              <a:rPr lang="en-US" altLang="zh-CN" b="1" dirty="0"/>
              <a:t>Global-DMA</a:t>
            </a:r>
            <a:r>
              <a:rPr lang="zh-CN" altLang="en-US" b="1" dirty="0"/>
              <a:t>：</a:t>
            </a:r>
            <a:r>
              <a:rPr lang="zh-CN" altLang="en-US" dirty="0"/>
              <a:t>负责</a:t>
            </a:r>
            <a:r>
              <a:rPr lang="en-US" altLang="zh-CN" dirty="0"/>
              <a:t>GPR</a:t>
            </a:r>
            <a:r>
              <a:rPr lang="zh-CN" altLang="en-US" dirty="0"/>
              <a:t>与片外内存，</a:t>
            </a:r>
            <a:r>
              <a:rPr lang="en-US" altLang="zh-CN" dirty="0"/>
              <a:t>GPR</a:t>
            </a:r>
            <a:r>
              <a:rPr lang="zh-CN" altLang="en-US" dirty="0"/>
              <a:t>与</a:t>
            </a:r>
            <a:r>
              <a:rPr lang="en-US" altLang="zh-CN" dirty="0"/>
              <a:t>Shared-RAM</a:t>
            </a:r>
            <a:r>
              <a:rPr lang="zh-CN" altLang="en-US" dirty="0"/>
              <a:t>，</a:t>
            </a:r>
            <a:r>
              <a:rPr lang="en-US" altLang="zh-CN" dirty="0"/>
              <a:t> Shared-RAM</a:t>
            </a:r>
            <a:r>
              <a:rPr lang="zh-CN" altLang="en-US" dirty="0"/>
              <a:t>和</a:t>
            </a:r>
            <a:r>
              <a:rPr lang="en-US" altLang="zh-CN" dirty="0"/>
              <a:t>DRAM</a:t>
            </a:r>
            <a:r>
              <a:rPr lang="zh-CN" altLang="en-US" dirty="0"/>
              <a:t>间数据传输。</a:t>
            </a:r>
            <a:endParaRPr lang="en-US" altLang="zh-CN" dirty="0"/>
          </a:p>
          <a:p>
            <a:r>
              <a:rPr lang="en-US" altLang="zh-CN" b="1" dirty="0"/>
              <a:t>Shared-RAM</a:t>
            </a:r>
            <a:r>
              <a:rPr lang="zh-CN" altLang="en-US" b="1" dirty="0"/>
              <a:t>：</a:t>
            </a:r>
            <a:r>
              <a:rPr lang="en-US" altLang="zh-CN" dirty="0"/>
              <a:t>4MB</a:t>
            </a:r>
            <a:r>
              <a:rPr lang="zh-CN" altLang="en-US" dirty="0"/>
              <a:t>，相当于</a:t>
            </a:r>
            <a:r>
              <a:rPr lang="en-US" altLang="zh-CN" dirty="0"/>
              <a:t>1</a:t>
            </a:r>
            <a:r>
              <a:rPr lang="zh-CN" altLang="en-US" dirty="0"/>
              <a:t>级缓存，给具体计算提供数据。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897E57-13A6-3349-BC7E-E266F06A6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371" y="2324100"/>
            <a:ext cx="7200559" cy="26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MLU03-</a:t>
            </a:r>
            <a:r>
              <a:rPr lang="zh-CN" altLang="en-US" dirty="0"/>
              <a:t>片内通信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77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核心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5A928E47-1562-6346-A7C4-80C344659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b="1" dirty="0"/>
              <a:t>Cluster</a:t>
            </a:r>
            <a:r>
              <a:rPr lang="zh-CN" altLang="en-US" b="1" dirty="0"/>
              <a:t>内：</a:t>
            </a:r>
            <a:r>
              <a:rPr lang="en-US" altLang="zh-CN" dirty="0"/>
              <a:t>MPU</a:t>
            </a:r>
            <a:r>
              <a:rPr lang="zh-CN" altLang="en-US" dirty="0"/>
              <a:t>与片外</a:t>
            </a:r>
            <a:r>
              <a:rPr lang="en-US" altLang="zh-CN" dirty="0"/>
              <a:t>DRAM</a:t>
            </a:r>
            <a:r>
              <a:rPr lang="zh-CN" altLang="en-US" dirty="0"/>
              <a:t>交互，提供 </a:t>
            </a:r>
            <a:r>
              <a:rPr lang="en-US" altLang="zh-CN" dirty="0"/>
              <a:t>Shared-RDMA</a:t>
            </a:r>
            <a:r>
              <a:rPr lang="zh-CN" altLang="en-US" dirty="0"/>
              <a:t> 和 </a:t>
            </a:r>
            <a:r>
              <a:rPr lang="en-US" altLang="zh-CN" dirty="0"/>
              <a:t>IPU</a:t>
            </a:r>
            <a:r>
              <a:rPr lang="zh-CN" altLang="en-US" dirty="0"/>
              <a:t> 广播数据。</a:t>
            </a:r>
            <a:endParaRPr lang="en-US" altLang="zh-CN" dirty="0"/>
          </a:p>
          <a:p>
            <a:r>
              <a:rPr lang="en-US" altLang="zh-CN" b="1" dirty="0"/>
              <a:t>Cluster</a:t>
            </a:r>
            <a:r>
              <a:rPr lang="zh-CN" altLang="en-US" b="1" dirty="0"/>
              <a:t>间</a:t>
            </a:r>
            <a:r>
              <a:rPr lang="zh-CN" altLang="en-US" dirty="0"/>
              <a:t>：向其他 </a:t>
            </a:r>
            <a:r>
              <a:rPr lang="en-US" altLang="zh-CN" dirty="0"/>
              <a:t>MPU</a:t>
            </a:r>
            <a:r>
              <a:rPr lang="zh-CN" altLang="en-US" dirty="0"/>
              <a:t> 传输数据。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61DE605-035F-CA46-BD24-9ABAA7C78B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380" y="1436914"/>
            <a:ext cx="7138915" cy="4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7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核心之通信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48365" cy="4994910"/>
          </a:xfrm>
        </p:spPr>
        <p:txBody>
          <a:bodyPr anchor="t"/>
          <a:lstStyle/>
          <a:p>
            <a:pPr marL="0" indent="0">
              <a:buNone/>
            </a:pPr>
            <a:r>
              <a:rPr lang="zh-CN" altLang="en-US" b="1" dirty="0"/>
              <a:t>数据通路过程：</a:t>
            </a:r>
            <a:endParaRPr lang="en-US" altLang="zh-CN" b="1" dirty="0"/>
          </a:p>
          <a:p>
            <a:r>
              <a:rPr lang="en-US" altLang="zh-CN" b="1" dirty="0"/>
              <a:t>I Cache</a:t>
            </a:r>
            <a:r>
              <a:rPr lang="zh-CN" altLang="en-US" b="1" dirty="0"/>
              <a:t>  访问 </a:t>
            </a:r>
            <a:r>
              <a:rPr lang="en-US" altLang="zh-CN" b="1" dirty="0"/>
              <a:t>Global-DRAM</a:t>
            </a:r>
            <a:r>
              <a:rPr lang="zh-CN" altLang="en-US" b="1" dirty="0"/>
              <a:t>：</a:t>
            </a:r>
            <a:r>
              <a:rPr lang="en-US" altLang="zh-CN" dirty="0"/>
              <a:t>IO-DMA</a:t>
            </a:r>
            <a:r>
              <a:rPr lang="zh-CN" altLang="en-US" dirty="0"/>
              <a:t>读取指令并保存大</a:t>
            </a:r>
            <a:r>
              <a:rPr lang="en-US" altLang="zh-CN" dirty="0"/>
              <a:t>I Cache</a:t>
            </a:r>
          </a:p>
          <a:p>
            <a:r>
              <a:rPr lang="en-US" altLang="zh-CN" b="1" dirty="0"/>
              <a:t>DRAM</a:t>
            </a:r>
            <a:r>
              <a:rPr lang="zh-CN" altLang="en-US" b="1" dirty="0"/>
              <a:t> 与 </a:t>
            </a:r>
            <a:r>
              <a:rPr lang="en-US" altLang="zh-CN" b="1" dirty="0"/>
              <a:t>S/W/N-RAM</a:t>
            </a:r>
            <a:r>
              <a:rPr lang="zh-CN" altLang="en-US" b="1" dirty="0"/>
              <a:t> 和 </a:t>
            </a:r>
            <a:r>
              <a:rPr lang="en-US" altLang="zh-CN" b="1" dirty="0"/>
              <a:t>GPR</a:t>
            </a:r>
            <a:r>
              <a:rPr lang="zh-CN" altLang="en-US" b="1" dirty="0"/>
              <a:t>互相访问 ：</a:t>
            </a:r>
            <a:r>
              <a:rPr lang="zh-CN" altLang="en-US" dirty="0"/>
              <a:t>通过 </a:t>
            </a:r>
            <a:r>
              <a:rPr lang="en-US" altLang="zh-CN" dirty="0"/>
              <a:t>IO-DMA</a:t>
            </a:r>
            <a:r>
              <a:rPr lang="zh-CN" altLang="en-US" dirty="0"/>
              <a:t> 实现</a:t>
            </a:r>
            <a:endParaRPr lang="en-US" altLang="zh-CN" dirty="0"/>
          </a:p>
          <a:p>
            <a:r>
              <a:rPr lang="zh-CN" altLang="en-US" b="1" dirty="0"/>
              <a:t> </a:t>
            </a:r>
            <a:r>
              <a:rPr lang="en-US" altLang="zh-CN" b="1" dirty="0"/>
              <a:t>S/W/N-RAM</a:t>
            </a:r>
            <a:r>
              <a:rPr lang="zh-CN" altLang="en-US" b="1" dirty="0"/>
              <a:t> 与 </a:t>
            </a:r>
            <a:r>
              <a:rPr lang="en-US" altLang="zh-CN" b="1" dirty="0"/>
              <a:t>GPR</a:t>
            </a:r>
            <a:r>
              <a:rPr lang="zh-CN" altLang="en-US" b="1" dirty="0"/>
              <a:t> 互相访问</a:t>
            </a:r>
            <a:r>
              <a:rPr lang="zh-CN" altLang="en-US" dirty="0"/>
              <a:t>：通过 </a:t>
            </a:r>
            <a:r>
              <a:rPr lang="en-US" altLang="zh-CN" dirty="0"/>
              <a:t>Move-DMA</a:t>
            </a:r>
            <a:r>
              <a:rPr lang="zh-CN" altLang="en-US" dirty="0"/>
              <a:t> 实现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E21F0B-F243-984D-97E9-83B2658D3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140" y="1664218"/>
            <a:ext cx="6664014" cy="43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核心之通信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59251" cy="4994910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b="1" dirty="0"/>
              <a:t>数据通路过程：</a:t>
            </a:r>
            <a:endParaRPr lang="en-US" altLang="zh-CN" b="1" dirty="0"/>
          </a:p>
          <a:p>
            <a:r>
              <a:rPr lang="en-US" altLang="zh-CN" b="1" dirty="0"/>
              <a:t>Global-DRAM</a:t>
            </a:r>
            <a:r>
              <a:rPr lang="zh-CN" altLang="en-US" b="1" dirty="0"/>
              <a:t> 访问 </a:t>
            </a:r>
            <a:r>
              <a:rPr lang="en-US" altLang="zh-CN" b="1" dirty="0" err="1"/>
              <a:t>ICache</a:t>
            </a:r>
            <a:r>
              <a:rPr lang="zh-CN" altLang="en-US" b="1" dirty="0"/>
              <a:t>：</a:t>
            </a:r>
            <a:r>
              <a:rPr lang="en-US" altLang="zh-CN" b="1" dirty="0"/>
              <a:t> </a:t>
            </a:r>
            <a:r>
              <a:rPr lang="en-US" altLang="zh-CN" dirty="0"/>
              <a:t>Global-DRAM</a:t>
            </a:r>
            <a:r>
              <a:rPr lang="zh-CN" altLang="en-US" dirty="0"/>
              <a:t> 读取指令并保存到 </a:t>
            </a:r>
            <a:r>
              <a:rPr lang="en-US" altLang="zh-CN" dirty="0" err="1"/>
              <a:t>ICache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b="1" dirty="0"/>
              <a:t>Global-DRAM</a:t>
            </a:r>
            <a:r>
              <a:rPr lang="zh-CN" altLang="en-US" b="1" dirty="0"/>
              <a:t> 访问 </a:t>
            </a:r>
            <a:r>
              <a:rPr lang="en-US" altLang="zh-CN" b="1" dirty="0"/>
              <a:t>Shared-RAM</a:t>
            </a:r>
            <a:r>
              <a:rPr lang="zh-CN" altLang="en-US" b="1" dirty="0"/>
              <a:t> 和 </a:t>
            </a:r>
            <a:r>
              <a:rPr lang="en-US" altLang="zh-CN" b="1" dirty="0"/>
              <a:t>GPR</a:t>
            </a:r>
            <a:r>
              <a:rPr lang="zh-CN" altLang="en-US" b="1" dirty="0"/>
              <a:t>：</a:t>
            </a:r>
            <a:r>
              <a:rPr lang="zh-CN" altLang="en-US" dirty="0"/>
              <a:t>通过</a:t>
            </a:r>
            <a:r>
              <a:rPr lang="en-US" altLang="zh-CN" dirty="0"/>
              <a:t>Global-DMA</a:t>
            </a:r>
            <a:r>
              <a:rPr lang="zh-CN" altLang="en-US" dirty="0"/>
              <a:t> 实现 </a:t>
            </a:r>
            <a:endParaRPr lang="en-US" altLang="zh-CN" dirty="0"/>
          </a:p>
          <a:p>
            <a:r>
              <a:rPr lang="en-US" altLang="zh-CN" b="1" dirty="0"/>
              <a:t>Cluster</a:t>
            </a:r>
            <a:r>
              <a:rPr lang="zh-CN" altLang="en-US" b="1" dirty="0"/>
              <a:t> </a:t>
            </a:r>
            <a:r>
              <a:rPr lang="en-US" altLang="zh-CN" b="1" dirty="0"/>
              <a:t>Shared-RAM</a:t>
            </a:r>
            <a:r>
              <a:rPr lang="zh-CN" altLang="en-US" b="1" dirty="0"/>
              <a:t> 和 </a:t>
            </a:r>
            <a:r>
              <a:rPr lang="en-US" altLang="zh-CN" b="1" dirty="0"/>
              <a:t>Shared-RAM</a:t>
            </a:r>
            <a:r>
              <a:rPr lang="zh-CN" altLang="en-US" b="1" dirty="0"/>
              <a:t> 相互访问</a:t>
            </a:r>
            <a:r>
              <a:rPr lang="zh-CN" altLang="en-US" dirty="0"/>
              <a:t>：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DMA</a:t>
            </a:r>
            <a:r>
              <a:rPr lang="zh-CN" altLang="en-US" dirty="0"/>
              <a:t>实现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9C3FF7-4254-0B44-B39D-F05669ED4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781" y="2111829"/>
            <a:ext cx="7272699" cy="35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8381" y="1306287"/>
            <a:ext cx="5484018" cy="4996542"/>
          </a:xfrm>
        </p:spPr>
        <p:txBody>
          <a:bodyPr anchor="ctr"/>
          <a:lstStyle/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寒武纪的产品形态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寒武纪软件栈和通信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1C0CBC-615E-C843-A6AA-EF61C1A5291B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462676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5434190" y="2971867"/>
            <a:ext cx="360040" cy="1730762"/>
          </a:xfrm>
          <a:prstGeom prst="leftBrace">
            <a:avLst>
              <a:gd name="adj1" fmla="val 8333"/>
              <a:gd name="adj2" fmla="val 50500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326300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  <a:gd name="connsiteX9" fmla="*/ 360040 w 360040"/>
                      <a:gd name="connsiteY9" fmla="*/ 559613 h 1730762"/>
                      <a:gd name="connsiteX10" fmla="*/ 360040 w 360040"/>
                      <a:gd name="connsiteY10" fmla="*/ 1119226 h 1730762"/>
                      <a:gd name="connsiteX11" fmla="*/ 360040 w 360040"/>
                      <a:gd name="connsiteY11" fmla="*/ 1730762 h 1730762"/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286464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730762" stroke="0" extrusionOk="0">
                        <a:moveTo>
                          <a:pt x="360040" y="1730762"/>
                        </a:moveTo>
                        <a:cubicBezTo>
                          <a:pt x="262436" y="1729149"/>
                          <a:pt x="178871" y="1717981"/>
                          <a:pt x="180020" y="1700760"/>
                        </a:cubicBezTo>
                        <a:cubicBezTo>
                          <a:pt x="186047" y="1553509"/>
                          <a:pt x="190934" y="1477701"/>
                          <a:pt x="180020" y="1326300"/>
                        </a:cubicBezTo>
                        <a:cubicBezTo>
                          <a:pt x="169106" y="1174899"/>
                          <a:pt x="194864" y="1038092"/>
                          <a:pt x="180020" y="904037"/>
                        </a:cubicBezTo>
                        <a:cubicBezTo>
                          <a:pt x="178211" y="888600"/>
                          <a:pt x="107332" y="866570"/>
                          <a:pt x="0" y="874035"/>
                        </a:cubicBezTo>
                        <a:cubicBezTo>
                          <a:pt x="100056" y="874087"/>
                          <a:pt x="179528" y="864123"/>
                          <a:pt x="180020" y="844033"/>
                        </a:cubicBezTo>
                        <a:cubicBezTo>
                          <a:pt x="172328" y="652468"/>
                          <a:pt x="161831" y="633381"/>
                          <a:pt x="180020" y="437018"/>
                        </a:cubicBezTo>
                        <a:cubicBezTo>
                          <a:pt x="198209" y="240656"/>
                          <a:pt x="195164" y="123449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42902" y="211136"/>
                          <a:pt x="372089" y="322562"/>
                          <a:pt x="360040" y="559613"/>
                        </a:cubicBezTo>
                        <a:cubicBezTo>
                          <a:pt x="347991" y="796664"/>
                          <a:pt x="340938" y="903255"/>
                          <a:pt x="360040" y="1119226"/>
                        </a:cubicBezTo>
                        <a:cubicBezTo>
                          <a:pt x="379142" y="1335197"/>
                          <a:pt x="340008" y="1425670"/>
                          <a:pt x="360040" y="1730762"/>
                        </a:cubicBezTo>
                        <a:close/>
                      </a:path>
                      <a:path w="360040" h="1730762" fill="none" extrusionOk="0">
                        <a:moveTo>
                          <a:pt x="360040" y="1730762"/>
                        </a:moveTo>
                        <a:cubicBezTo>
                          <a:pt x="258406" y="1731813"/>
                          <a:pt x="182873" y="1718097"/>
                          <a:pt x="180020" y="1700760"/>
                        </a:cubicBezTo>
                        <a:cubicBezTo>
                          <a:pt x="176356" y="1566669"/>
                          <a:pt x="176926" y="1485382"/>
                          <a:pt x="180020" y="1286464"/>
                        </a:cubicBezTo>
                        <a:cubicBezTo>
                          <a:pt x="183114" y="1087546"/>
                          <a:pt x="190541" y="1011770"/>
                          <a:pt x="180020" y="904037"/>
                        </a:cubicBezTo>
                        <a:cubicBezTo>
                          <a:pt x="178321" y="868162"/>
                          <a:pt x="114394" y="869776"/>
                          <a:pt x="0" y="874035"/>
                        </a:cubicBezTo>
                        <a:cubicBezTo>
                          <a:pt x="97972" y="874023"/>
                          <a:pt x="180329" y="863567"/>
                          <a:pt x="180020" y="844033"/>
                        </a:cubicBezTo>
                        <a:cubicBezTo>
                          <a:pt x="169746" y="718381"/>
                          <a:pt x="187220" y="573130"/>
                          <a:pt x="180020" y="437018"/>
                        </a:cubicBezTo>
                        <a:cubicBezTo>
                          <a:pt x="172820" y="300906"/>
                          <a:pt x="193144" y="158940"/>
                          <a:pt x="180020" y="30002"/>
                        </a:cubicBezTo>
                        <a:cubicBezTo>
                          <a:pt x="184478" y="31901"/>
                          <a:pt x="254901" y="-5116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架构发展</a:t>
            </a:r>
          </a:p>
        </p:txBody>
      </p:sp>
    </p:spTree>
    <p:extLst>
      <p:ext uri="{BB962C8B-B14F-4D97-AF65-F5344CB8AC3E}">
        <p14:creationId xmlns:p14="http://schemas.microsoft.com/office/powerpoint/2010/main" val="133819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35A2E-5DCB-6047-AC01-1EC01E56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历经</a:t>
            </a:r>
            <a:r>
              <a:rPr kumimoji="1" lang="en-US" altLang="zh-CN" dirty="0"/>
              <a:t>5</a:t>
            </a:r>
            <a:r>
              <a:rPr kumimoji="1" lang="zh-CN" altLang="en-US" dirty="0"/>
              <a:t>代</a:t>
            </a:r>
            <a:r>
              <a:rPr kumimoji="1" lang="en-US" altLang="zh-CN" dirty="0"/>
              <a:t>AI</a:t>
            </a:r>
            <a:r>
              <a:rPr kumimoji="1" lang="zh-CN" altLang="en-US" dirty="0"/>
              <a:t>芯片架构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3FF0C0-447D-4D47-9EEC-2DBA383E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105" y="1371603"/>
            <a:ext cx="10899070" cy="3525620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703ACF85-C878-A24F-BF36-0135BFCEB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1370" y="4897223"/>
            <a:ext cx="1600201" cy="158985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麒麟</a:t>
            </a:r>
            <a:r>
              <a:rPr lang="en-US" altLang="zh-CN" sz="1800" dirty="0"/>
              <a:t>980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麒麟</a:t>
            </a:r>
            <a:r>
              <a:rPr lang="en-US" altLang="zh-CN" sz="1800" dirty="0"/>
              <a:t>970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E34F9B26-66DE-1D41-82F6-B8F3E9250F18}"/>
              </a:ext>
            </a:extLst>
          </p:cNvPr>
          <p:cNvSpPr txBox="1">
            <a:spLocks/>
          </p:cNvSpPr>
          <p:nvPr/>
        </p:nvSpPr>
        <p:spPr>
          <a:xfrm>
            <a:off x="3993812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100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D4DE6E28-F3C6-684C-B717-AB56B83482E2}"/>
              </a:ext>
            </a:extLst>
          </p:cNvPr>
          <p:cNvSpPr txBox="1">
            <a:spLocks/>
          </p:cNvSpPr>
          <p:nvPr/>
        </p:nvSpPr>
        <p:spPr>
          <a:xfrm>
            <a:off x="6746254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220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270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290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4CAED623-C44D-334A-95A5-A644E676A101}"/>
              </a:ext>
            </a:extLst>
          </p:cNvPr>
          <p:cNvSpPr txBox="1">
            <a:spLocks/>
          </p:cNvSpPr>
          <p:nvPr/>
        </p:nvSpPr>
        <p:spPr>
          <a:xfrm>
            <a:off x="9498695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370</a:t>
            </a:r>
          </a:p>
        </p:txBody>
      </p:sp>
    </p:spTree>
    <p:extLst>
      <p:ext uri="{BB962C8B-B14F-4D97-AF65-F5344CB8AC3E}">
        <p14:creationId xmlns:p14="http://schemas.microsoft.com/office/powerpoint/2010/main" val="22748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98358C-5CD3-A74D-B058-B170BB88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E3ED7-5F66-8647-A320-66962EF83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4" y="1230082"/>
            <a:ext cx="10276115" cy="5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E6CDEA-1B53-1646-A84B-B183467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芯颗封装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7E4A1-B69C-F545-8123-628D7F056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38456" y="1666422"/>
            <a:ext cx="3248651" cy="13226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2</a:t>
            </a:r>
            <a:r>
              <a:rPr lang="zh-CN" altLang="en-US" sz="1800" dirty="0"/>
              <a:t>颗</a:t>
            </a:r>
            <a:r>
              <a:rPr lang="en-US" altLang="zh-CN" sz="1800" dirty="0"/>
              <a:t>DIE</a:t>
            </a:r>
            <a:r>
              <a:rPr lang="zh-CN" altLang="en-US" sz="1800" dirty="0"/>
              <a:t>封装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全局</a:t>
            </a:r>
            <a:r>
              <a:rPr lang="en-US" altLang="zh-CN" sz="1800" dirty="0"/>
              <a:t>UMA</a:t>
            </a:r>
            <a:r>
              <a:rPr lang="zh-CN" altLang="en-US" sz="1800" dirty="0"/>
              <a:t>内存访问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低功耗、低时延、高带宽</a:t>
            </a:r>
            <a:endParaRPr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C9ED55-98E3-8B47-A1D6-9941862B5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042" y="2989035"/>
            <a:ext cx="1638300" cy="2082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219614-FC25-E54F-B2AA-C1F7D1FAD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692" y="2265135"/>
            <a:ext cx="4203700" cy="2806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0F6A3-8479-7344-B2C4-FE527E8EF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7739" y="3178627"/>
            <a:ext cx="1966138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4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DEF5298-57CA-A648-8AFF-CEC5BC4A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产品形态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9C805D-67A0-144B-82F1-9C815977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340" y="1049631"/>
            <a:ext cx="6190082" cy="52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520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17413</TotalTime>
  <Words>851</Words>
  <Application>Microsoft Macintosh PowerPoint</Application>
  <PresentationFormat>自定义</PresentationFormat>
  <Paragraphs>111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历经5代AI芯片架构</vt:lpstr>
      <vt:lpstr>整体架构</vt:lpstr>
      <vt:lpstr>芯颗封装</vt:lpstr>
      <vt:lpstr>产品形态 I</vt:lpstr>
      <vt:lpstr>产品形态 II</vt:lpstr>
      <vt:lpstr>PowerPoint 演示文稿</vt:lpstr>
      <vt:lpstr>MLUv03 - Cluster </vt:lpstr>
      <vt:lpstr>PowerPoint 演示文稿</vt:lpstr>
      <vt:lpstr>MLUv03 – IPU 核心模块</vt:lpstr>
      <vt:lpstr>MLUv03 – IPU 核心模块</vt:lpstr>
      <vt:lpstr>MLUv03 – IPU 核心模块</vt:lpstr>
      <vt:lpstr>MLUv03 – IPU 核心模块</vt:lpstr>
      <vt:lpstr>MLUv03 – IPU 存储</vt:lpstr>
      <vt:lpstr>MLUv03 – IPU 核心模块</vt:lpstr>
      <vt:lpstr>MLUv03 – IPU 核心模块</vt:lpstr>
      <vt:lpstr>MLUv03 – IPU 指令流水</vt:lpstr>
      <vt:lpstr>PowerPoint 演示文稿</vt:lpstr>
      <vt:lpstr>MLUv03 – MPU 核心</vt:lpstr>
      <vt:lpstr>MLUv03 – MPU 核心</vt:lpstr>
      <vt:lpstr>PowerPoint 演示文稿</vt:lpstr>
      <vt:lpstr>MLUv03 – Cluster 核心</vt:lpstr>
      <vt:lpstr>MLUv03 – Cluster 核心之通信</vt:lpstr>
      <vt:lpstr>MLUv03 – Cluster 核心之通信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5206</cp:revision>
  <dcterms:created xsi:type="dcterms:W3CDTF">2020-08-28T08:44:19Z</dcterms:created>
  <dcterms:modified xsi:type="dcterms:W3CDTF">2023-07-17T06:02:30Z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